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58" r:id="rId8"/>
    <p:sldId id="273" r:id="rId9"/>
    <p:sldId id="263" r:id="rId10"/>
    <p:sldId id="277" r:id="rId11"/>
    <p:sldId id="259" r:id="rId12"/>
    <p:sldId id="264" r:id="rId13"/>
    <p:sldId id="280" r:id="rId14"/>
    <p:sldId id="278" r:id="rId15"/>
    <p:sldId id="279" r:id="rId16"/>
    <p:sldId id="260" r:id="rId17"/>
    <p:sldId id="274" r:id="rId18"/>
    <p:sldId id="276" r:id="rId19"/>
    <p:sldId id="291" r:id="rId20"/>
    <p:sldId id="292" r:id="rId21"/>
    <p:sldId id="271" r:id="rId22"/>
    <p:sldId id="272" r:id="rId23"/>
    <p:sldId id="284" r:id="rId24"/>
    <p:sldId id="262" r:id="rId25"/>
    <p:sldId id="281" r:id="rId26"/>
    <p:sldId id="265" r:id="rId27"/>
    <p:sldId id="261" r:id="rId28"/>
    <p:sldId id="285" r:id="rId29"/>
    <p:sldId id="283" r:id="rId30"/>
    <p:sldId id="289" r:id="rId31"/>
    <p:sldId id="290" r:id="rId32"/>
    <p:sldId id="287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B1366C-4AFB-9A3C-B6C0-3C14ABBA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F8FC0A-EA8D-F108-B2CC-CF6477FCA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5181E6-5107-E58B-7A8D-E1E41CA3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26CA36-2425-654C-5D58-30CA40DC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01ED5-1D72-EC24-E589-AC87DE05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54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BAC0D-BA0C-8E12-6114-5D391551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2DA6E-5851-A1F1-5277-E1A9CCA3B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783D28-EC26-C914-19CD-613DEF7F7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8B8CBD-CFC3-F5D4-6571-13B4CBA5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5F5E5C-DEC9-6038-D13C-09ED08CE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133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46608D-0B74-AF9E-F9F7-A66084A31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FC59FE-09C7-AB0C-BCE0-E94494198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382812-8CBB-B433-81A3-5AFD1A9FA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98A021-997C-87BB-FF56-69676A338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B46F07-0709-46B7-E815-3F949C43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4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F735E2-1A91-7CF0-8222-E23DD0DE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9A371-5CFC-A355-8FED-050C0B0D8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AF5FA-2C5E-9A14-F3DE-02370769F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D869B-C8EA-11F0-F967-2A52B9092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BF72FF-22EF-84EC-50DC-87568522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5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36F825-5503-F4BB-38D4-8406BC0A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7630AF-0AD5-E2F3-B397-97305988E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AADDAA-0AA4-C69A-A4D1-4E1AE026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D504E-607A-087F-E0C1-AA6DCF6F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7054DD-10EF-6623-6CDE-A7F41EC9D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043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7F41D-1227-3D14-8539-3C442F05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39846-85C1-729D-4524-16082C8F0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9687BD-B7E7-6024-1679-9A3D7F713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101CC3-C1F8-42C8-329F-44B9355CB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D4CBAE-E263-69DA-032E-35220228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2BC4F7-477D-5F43-1A28-FFB8030F4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3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9BD7E-FE79-EE4B-9537-1B1AF778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B90AF0-0CBF-A7DD-2636-252FA823B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818E79-8F35-9837-576E-49AD935BA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22CCFDD-B111-F442-16B0-9D7C86CF0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17130D-CEA0-89AE-272B-F7AABBBA34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CB22E1-CA01-0386-A81A-A96BAB6F9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3C48F6-539F-2E43-AFE8-E61197E6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95689F6-0B59-42BD-1ED0-44E8570E0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12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356D1-A801-33AC-450C-CBAF45AA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62A9E07-A855-C005-9D4B-B90C5DAD7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2F68B2-B34A-9990-D222-2BC162E0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C40BBF-81E3-38B2-7EB0-BA5E6DD7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3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7D3295-2D06-8DF8-E97B-52E37F3B9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875C1F-EB45-1F67-1823-9A837C74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EE9DB9-91B8-7DBC-DA99-E8E7304DE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68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A197A-22A5-5E4F-43C1-3DEB98D1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35DBC6-AEB7-8135-DD0B-9F2D4F374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CA58A4-280B-E94F-13E6-9F7D47163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47ABE0-A505-C0DD-6F4E-FE310F5C6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F16869-05B6-B8A6-ED94-6DE4855E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902D01-30DD-0B5E-2794-3936E05A8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83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FB298-C2F7-2BCE-FED3-03A39F20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716098-353B-176C-7F73-BDB7A9CA8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CB30AA-08BF-910E-C6E7-40DB476FD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CCBE6D-1AE0-D5F4-C7E9-50B75F6F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F83B13-7C9E-9204-1A6F-FCBC4CD4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9FFEF7-0E5E-6A0D-D22D-8A5500C0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772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F4BCDB8-495B-1323-F3D0-AC7D37989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98B00F-E1BF-2723-1629-00D3AAC6E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E942CE-6FE3-ABCE-ED6E-801441BBA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7CC70-1EEF-493B-A4D6-5C46E639B68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308F9E-3B08-7D7C-996B-48DC7C6EF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5B039-F71D-C335-B99B-80B083C2C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A9ED4-868D-4E1C-917A-368D9CAB26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094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E3178-509C-859E-DA43-6FB552363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8927" y="2235200"/>
            <a:ext cx="9397594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法国国家手球联赛</a:t>
            </a:r>
            <a:b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</a:b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(Ligue 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Nationale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de Handball, LNH)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3B9CE3-4DB8-F034-1D76-3A502F94C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2521" y="4907756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胡毅喆</a:t>
            </a:r>
          </a:p>
        </p:txBody>
      </p:sp>
    </p:spTree>
    <p:extLst>
      <p:ext uri="{BB962C8B-B14F-4D97-AF65-F5344CB8AC3E}">
        <p14:creationId xmlns:p14="http://schemas.microsoft.com/office/powerpoint/2010/main" val="3851464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FB74A8-304F-B703-9DCE-C98BC98B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球队分布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6A652A-0A83-83B1-4DE1-16627442A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13" y="1902511"/>
            <a:ext cx="4349974" cy="4197566"/>
          </a:xfr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AB3158-3B86-9504-BB84-6C24E792129A}"/>
              </a:ext>
            </a:extLst>
          </p:cNvPr>
          <p:cNvSpPr/>
          <p:nvPr/>
        </p:nvSpPr>
        <p:spPr>
          <a:xfrm>
            <a:off x="5815584" y="2904134"/>
            <a:ext cx="826618" cy="3145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24D8F06-C00A-AE89-A519-1208A02A6C85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6642202" y="3061411"/>
            <a:ext cx="2318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6C710C3-5AC1-BBFE-52ED-419B81689FCB}"/>
              </a:ext>
            </a:extLst>
          </p:cNvPr>
          <p:cNvSpPr txBox="1"/>
          <p:nvPr/>
        </p:nvSpPr>
        <p:spPr>
          <a:xfrm>
            <a:off x="8961120" y="2738245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巴黎周边（法兰西岛）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9420F7-EC38-07F7-B8BD-ABBFF112AF6F}"/>
              </a:ext>
            </a:extLst>
          </p:cNvPr>
          <p:cNvSpPr/>
          <p:nvPr/>
        </p:nvSpPr>
        <p:spPr>
          <a:xfrm>
            <a:off x="5815583" y="4754897"/>
            <a:ext cx="1982419" cy="614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F5F3A49D-4C05-D553-F1A2-B63AA854A6DC}"/>
              </a:ext>
            </a:extLst>
          </p:cNvPr>
          <p:cNvCxnSpPr>
            <a:cxnSpLocks/>
          </p:cNvCxnSpPr>
          <p:nvPr/>
        </p:nvCxnSpPr>
        <p:spPr>
          <a:xfrm>
            <a:off x="7798002" y="5057241"/>
            <a:ext cx="1221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61413E4-4435-61F4-2FD3-353E75C1D2E3}"/>
              </a:ext>
            </a:extLst>
          </p:cNvPr>
          <p:cNvSpPr txBox="1"/>
          <p:nvPr/>
        </p:nvSpPr>
        <p:spPr>
          <a:xfrm>
            <a:off x="8961120" y="4723020"/>
            <a:ext cx="1536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地中海沿岸（蔚蓝海岸）</a:t>
            </a:r>
          </a:p>
        </p:txBody>
      </p:sp>
    </p:spTree>
    <p:extLst>
      <p:ext uri="{BB962C8B-B14F-4D97-AF65-F5344CB8AC3E}">
        <p14:creationId xmlns:p14="http://schemas.microsoft.com/office/powerpoint/2010/main" val="346752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5FF09-8D23-C583-F065-D8C90B02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典型球队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1E6671-D98F-0C2A-8FC0-5D815902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92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FB74A8-304F-B703-9DCE-C98BC98B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传统豪强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VS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金元新贵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652642-081C-50B4-333B-203F25D1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955" y="2159616"/>
            <a:ext cx="3046781" cy="3046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C92710-9999-E50A-CB84-B849EA792C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29" y="2046155"/>
            <a:ext cx="3047063" cy="32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80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17C92710-9999-E50A-CB84-B849EA792C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45" y="2730127"/>
            <a:ext cx="1845314" cy="198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AEEFB6-0354-D4C6-DF64-2634FF9A1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53" y="4046300"/>
            <a:ext cx="2328367" cy="15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7100009-F912-E0D5-1F9B-49DE56623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231" y="3913360"/>
            <a:ext cx="2666314" cy="177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E4E988-AEEB-9141-806F-762E11C90AFB}"/>
              </a:ext>
            </a:extLst>
          </p:cNvPr>
          <p:cNvSpPr txBox="1"/>
          <p:nvPr/>
        </p:nvSpPr>
        <p:spPr>
          <a:xfrm>
            <a:off x="1959363" y="5598545"/>
            <a:ext cx="2120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0" i="0" cap="all" dirty="0">
                <a:solidFill>
                  <a:srgbClr val="2639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ASSOCIATION</a:t>
            </a:r>
          </a:p>
          <a:p>
            <a:pPr algn="ctr"/>
            <a:r>
              <a:rPr lang="zh-CN" altLang="en-US" cap="all" dirty="0">
                <a:solidFill>
                  <a:srgbClr val="26395B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  <a:cs typeface="Times New Roman" panose="02020603050405020304" pitchFamily="18" charset="0"/>
              </a:rPr>
              <a:t>支持业余手球运动和慈善活动</a:t>
            </a:r>
            <a:endParaRPr lang="en-GB" altLang="zh-CN" b="0" i="0" cap="all" dirty="0">
              <a:solidFill>
                <a:srgbClr val="26395B"/>
              </a:solidFill>
              <a:effectLst/>
              <a:latin typeface="Adobe 宋体 Std L" panose="02020300000000000000" pitchFamily="18" charset="-122"/>
              <a:ea typeface="Adobe 宋体 Std L" panose="02020300000000000000" pitchFamily="18" charset="-122"/>
              <a:cs typeface="Times New Roman" panose="02020603050405020304" pitchFamily="18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501AD5-79EB-AA2D-B740-E6C666A4EEF7}"/>
              </a:ext>
            </a:extLst>
          </p:cNvPr>
          <p:cNvSpPr txBox="1"/>
          <p:nvPr/>
        </p:nvSpPr>
        <p:spPr>
          <a:xfrm>
            <a:off x="5235245" y="4675215"/>
            <a:ext cx="18161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0" i="0" cap="all" dirty="0">
                <a:solidFill>
                  <a:srgbClr val="2639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SAS MHB</a:t>
            </a:r>
          </a:p>
          <a:p>
            <a:pPr algn="ctr"/>
            <a:r>
              <a:rPr lang="zh-CN" altLang="en-US" cap="all" dirty="0">
                <a:solidFill>
                  <a:srgbClr val="26395B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  <a:cs typeface="Times New Roman" panose="02020603050405020304" pitchFamily="18" charset="0"/>
              </a:rPr>
              <a:t>职业队伍和商务运营</a:t>
            </a:r>
            <a:endParaRPr lang="en-GB" altLang="zh-CN" b="0" i="0" cap="all" dirty="0">
              <a:solidFill>
                <a:srgbClr val="26395B"/>
              </a:solidFill>
              <a:effectLst/>
              <a:latin typeface="Adobe 宋体 Std L" panose="02020300000000000000" pitchFamily="18" charset="-122"/>
              <a:ea typeface="Adobe 宋体 Std L" panose="02020300000000000000" pitchFamily="18" charset="-122"/>
              <a:cs typeface="Times New Roman" panose="02020603050405020304" pitchFamily="18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D07BE0-5B52-7CE8-1A60-B6249D407CE3}"/>
              </a:ext>
            </a:extLst>
          </p:cNvPr>
          <p:cNvSpPr txBox="1"/>
          <p:nvPr/>
        </p:nvSpPr>
        <p:spPr>
          <a:xfrm>
            <a:off x="8055340" y="5434776"/>
            <a:ext cx="18161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b="0" i="0" cap="all" dirty="0">
                <a:solidFill>
                  <a:srgbClr val="2639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FOND</a:t>
            </a:r>
            <a:r>
              <a:rPr lang="en-US" altLang="zh-CN" b="0" i="0" cap="all" dirty="0">
                <a:solidFill>
                  <a:srgbClr val="2639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altLang="zh-CN" b="0" i="0" cap="all" dirty="0">
                <a:solidFill>
                  <a:srgbClr val="2639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DOTATION</a:t>
            </a:r>
          </a:p>
          <a:p>
            <a:pPr algn="ctr"/>
            <a:r>
              <a:rPr lang="zh-CN" altLang="en-US" b="0" i="0" cap="all" dirty="0">
                <a:solidFill>
                  <a:srgbClr val="26395B"/>
                </a:solidFill>
                <a:effectLst/>
                <a:latin typeface="Adobe 宋体 Std L" panose="02020300000000000000" pitchFamily="18" charset="-122"/>
                <a:ea typeface="Adobe 宋体 Std L" panose="02020300000000000000" pitchFamily="18" charset="-122"/>
                <a:cs typeface="Times New Roman" panose="02020603050405020304" pitchFamily="18" charset="0"/>
              </a:rPr>
              <a:t>接受和开展资助、社会责任</a:t>
            </a:r>
            <a:endParaRPr lang="en-GB" altLang="zh-CN" b="0" i="0" cap="all" dirty="0">
              <a:solidFill>
                <a:srgbClr val="26395B"/>
              </a:solidFill>
              <a:effectLst/>
              <a:latin typeface="Adobe 宋体 Std L" panose="02020300000000000000" pitchFamily="18" charset="-122"/>
              <a:ea typeface="Adobe 宋体 Std L" panose="02020300000000000000" pitchFamily="18" charset="-122"/>
              <a:cs typeface="Times New Roman" panose="02020603050405020304" pitchFamily="18" charset="0"/>
            </a:endParaRPr>
          </a:p>
          <a:p>
            <a:br>
              <a:rPr lang="en-GB" altLang="zh-CN" dirty="0"/>
            </a:b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847DDA9-E21F-C1B6-0FAC-CAAC3ABEE592}"/>
              </a:ext>
            </a:extLst>
          </p:cNvPr>
          <p:cNvSpPr txBox="1"/>
          <p:nvPr/>
        </p:nvSpPr>
        <p:spPr>
          <a:xfrm>
            <a:off x="1219809" y="905857"/>
            <a:ext cx="101260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MONTPELLIER HANDBALL</a:t>
            </a:r>
            <a:r>
              <a:rPr lang="zh-CN" altLang="en-US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的前身是</a:t>
            </a:r>
            <a:r>
              <a:rPr lang="en-US" altLang="zh-CN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1982</a:t>
            </a:r>
            <a:r>
              <a:rPr lang="zh-CN" altLang="en-US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年成立的</a:t>
            </a:r>
            <a:r>
              <a:rPr lang="en-US" altLang="zh-CN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COSMOS</a:t>
            </a:r>
            <a:r>
              <a:rPr lang="zh-CN" altLang="en-US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俱乐部。</a:t>
            </a:r>
            <a:r>
              <a:rPr lang="en-US" altLang="zh-CN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1992</a:t>
            </a:r>
            <a:r>
              <a:rPr lang="zh-CN" altLang="en-US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年，该俱乐部改名为</a:t>
            </a:r>
            <a:r>
              <a:rPr lang="en-US" altLang="zh-CN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MHB(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Montpellier Handball</a:t>
            </a:r>
            <a:r>
              <a:rPr lang="en-US" altLang="zh-CN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)</a:t>
            </a:r>
            <a:r>
              <a:rPr lang="zh-CN" altLang="en-US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，</a:t>
            </a:r>
            <a:r>
              <a:rPr lang="en-US" altLang="zh-CN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2014</a:t>
            </a:r>
            <a:r>
              <a:rPr lang="zh-CN" altLang="en-US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年，俱乐部注册形式由</a:t>
            </a:r>
            <a:r>
              <a:rPr lang="en-US" altLang="zh-CN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EURL</a:t>
            </a:r>
            <a:r>
              <a:rPr lang="en-US" altLang="zh-CN" cap="all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</a:t>
            </a:r>
            <a:r>
              <a:rPr lang="fr-FR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Enterprise Unipersonnelle à Responsabilité Limité</a:t>
            </a:r>
            <a:r>
              <a:rPr lang="en-US" altLang="zh-CN" cap="all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)</a:t>
            </a:r>
            <a:r>
              <a:rPr lang="zh-CN" altLang="en-US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改为</a:t>
            </a:r>
            <a:r>
              <a:rPr lang="en-US" altLang="zh-CN" b="0" i="0" cap="all" dirty="0"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SAS</a:t>
            </a:r>
            <a:r>
              <a:rPr lang="en-US" altLang="zh-CN" cap="all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</a:t>
            </a:r>
            <a:r>
              <a:rPr lang="en-GB" altLang="zh-CN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Societé</a:t>
            </a:r>
            <a:r>
              <a:rPr lang="en-GB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 Par Actions </a:t>
            </a:r>
            <a:r>
              <a:rPr lang="en-GB" altLang="zh-CN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Simplifieé</a:t>
            </a:r>
            <a:r>
              <a:rPr lang="en-US" altLang="zh-CN" cap="all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).</a:t>
            </a:r>
          </a:p>
          <a:p>
            <a:r>
              <a:rPr lang="en-GB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MHB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1994-1995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赛季首夺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LNH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冠军，在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LHN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正式改制后的前八年几乎垄断了所有的冠军奖杯，是迄今为止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LHN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最为成功的队伍。</a:t>
            </a:r>
            <a:br>
              <a:rPr lang="en-GB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ea typeface="Adobe 宋体 Std L" panose="020203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289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F514F93-747C-E73B-3CD6-97315D3F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030" y="1859339"/>
            <a:ext cx="5167458" cy="322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5BA5559-F855-E3C3-3BA8-AB7C110A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898" y="2309224"/>
            <a:ext cx="1920241" cy="192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Qatar Sports Investments - Private Equity, Venture Capital and Real ...">
            <a:extLst>
              <a:ext uri="{FF2B5EF4-FFF2-40B4-BE49-F238E27FC236}">
                <a16:creationId xmlns:a16="http://schemas.microsoft.com/office/drawing/2014/main" id="{27593230-9B14-6328-A980-E2A37453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079" y="198091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23C157-C9F0-6C00-4DF7-1BA49A8D70AD}"/>
              </a:ext>
            </a:extLst>
          </p:cNvPr>
          <p:cNvSpPr txBox="1"/>
          <p:nvPr/>
        </p:nvSpPr>
        <p:spPr>
          <a:xfrm>
            <a:off x="757664" y="1859339"/>
            <a:ext cx="41963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巴黎圣日尔曼手球队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</a:t>
            </a:r>
            <a:r>
              <a:rPr lang="en-GB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Paris Saint-Germain Handball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的前身是巴黎手球队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(Paris Handball)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，是一支在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1941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年就宣告成立的老牌队伍；</a:t>
            </a:r>
            <a:endParaRPr lang="en-US" altLang="zh-CN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Adobe 宋体 Std L" panose="02020300000000000000" pitchFamily="18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2012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年前，巴黎手球队是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LNH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的“多强”之一，但也曾在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2008-2012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年间多次险些降级；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Adobe 宋体 Std L" panose="02020300000000000000" pitchFamily="18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2012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年，巴黎圣日尔曼足球队的所有者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卡塔尔体育投资集团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(QSI)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买下了巴黎手球队，将其改名为巴黎圣日尔曼手球队，在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2013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年，该队就登顶了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LNH.</a:t>
            </a:r>
            <a:endParaRPr lang="zh-CN" altLang="en-US" dirty="0">
              <a:latin typeface="Times New Roman" panose="02020603050405020304" pitchFamily="18" charset="0"/>
              <a:ea typeface="Adobe 宋体 Std L" panose="020203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097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D59584-0ACE-F07A-A69E-3611B4CEC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08" y="972922"/>
            <a:ext cx="7770096" cy="54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0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5FF09-8D23-C583-F065-D8C90B02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竞争均衡与治理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1E6671-D98F-0C2A-8FC0-5D815902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448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FB74A8-304F-B703-9DCE-C98BC98B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竞争格局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“一超”与“多强”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652642-081C-50B4-333B-203F25D1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037" y="2492653"/>
            <a:ext cx="1872691" cy="187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C92710-9999-E50A-CB84-B849EA792C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76" y="2337377"/>
            <a:ext cx="2032097" cy="218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9FF3FCF-FA4F-1EEA-FC0F-4DDF86E7AE66}"/>
              </a:ext>
            </a:extLst>
          </p:cNvPr>
          <p:cNvSpPr txBox="1"/>
          <p:nvPr/>
        </p:nvSpPr>
        <p:spPr>
          <a:xfrm>
            <a:off x="1634183" y="4829474"/>
            <a:ext cx="316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2004-2012</a:t>
            </a:r>
          </a:p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Montpellier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统治时代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（仅在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2007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年丢掉冠军奖杯）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CD1E41-5D77-8F94-0561-F21B5B50D5B7}"/>
              </a:ext>
            </a:extLst>
          </p:cNvPr>
          <p:cNvSpPr txBox="1"/>
          <p:nvPr/>
        </p:nvSpPr>
        <p:spPr>
          <a:xfrm>
            <a:off x="6822642" y="4829474"/>
            <a:ext cx="316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2013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至今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巴黎圣日尔曼统治时代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（仅在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2014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年丢掉冠军奖杯）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38677A6F-A354-C3D6-9552-4D826330E379}"/>
              </a:ext>
            </a:extLst>
          </p:cNvPr>
          <p:cNvSpPr/>
          <p:nvPr/>
        </p:nvSpPr>
        <p:spPr>
          <a:xfrm>
            <a:off x="4974336" y="3577133"/>
            <a:ext cx="1848306" cy="577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962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4FB74A8-304F-B703-9DCE-C98BC98B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竞争格局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“一超”与“多强”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6A652A-0A83-83B1-4DE1-16627442A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13" y="1902511"/>
            <a:ext cx="4349974" cy="4197566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7D834C-3BF1-E2FE-4DB1-A219D7870088}"/>
              </a:ext>
            </a:extLst>
          </p:cNvPr>
          <p:cNvSpPr/>
          <p:nvPr/>
        </p:nvSpPr>
        <p:spPr>
          <a:xfrm>
            <a:off x="5874106" y="2918765"/>
            <a:ext cx="365760" cy="153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D52D6B-984D-3087-AE93-A17C15A5069A}"/>
              </a:ext>
            </a:extLst>
          </p:cNvPr>
          <p:cNvSpPr/>
          <p:nvPr/>
        </p:nvSpPr>
        <p:spPr>
          <a:xfrm>
            <a:off x="4951171" y="3692957"/>
            <a:ext cx="365760" cy="153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16F538-82F6-ADA9-4FF4-8E833CB3204D}"/>
              </a:ext>
            </a:extLst>
          </p:cNvPr>
          <p:cNvSpPr/>
          <p:nvPr/>
        </p:nvSpPr>
        <p:spPr>
          <a:xfrm>
            <a:off x="6955537" y="5038954"/>
            <a:ext cx="365760" cy="153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8D27BF-BF9B-954A-9453-EB37F3181C16}"/>
              </a:ext>
            </a:extLst>
          </p:cNvPr>
          <p:cNvSpPr/>
          <p:nvPr/>
        </p:nvSpPr>
        <p:spPr>
          <a:xfrm>
            <a:off x="6480048" y="4205021"/>
            <a:ext cx="725423" cy="2279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B03AF7B-8294-9BDD-B646-38AC634A30BC}"/>
              </a:ext>
            </a:extLst>
          </p:cNvPr>
          <p:cNvSpPr/>
          <p:nvPr/>
        </p:nvSpPr>
        <p:spPr>
          <a:xfrm>
            <a:off x="6531255" y="4804867"/>
            <a:ext cx="365760" cy="153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0FD612F-2734-9707-3CB8-FF103596A527}"/>
              </a:ext>
            </a:extLst>
          </p:cNvPr>
          <p:cNvSpPr/>
          <p:nvPr/>
        </p:nvSpPr>
        <p:spPr>
          <a:xfrm>
            <a:off x="5822966" y="4986528"/>
            <a:ext cx="885071" cy="1536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12E8CFD5-B6BA-E2DA-E971-11725EE15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66" y="2311603"/>
            <a:ext cx="607162" cy="6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A8658E1A-1C25-AF89-D20F-5E36ED46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10" y="5224255"/>
            <a:ext cx="828238" cy="88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ED72BCB-2D51-325C-D198-9FFDF3FB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696" y="3542994"/>
            <a:ext cx="607163" cy="60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F5109DC1-159E-ED7A-D035-1680A8D4D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471" y="3774095"/>
            <a:ext cx="821806" cy="96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D478540-F7A0-226E-B002-442526B4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748" y="4840937"/>
            <a:ext cx="828239" cy="82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11216E8-D84D-32A3-9A77-4A14DD173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57" y="4381433"/>
            <a:ext cx="1006794" cy="56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088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55B08-5F5B-A7DC-BBEE-83C96A1C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94E398-98A7-DEA2-FA23-6CD62BBB5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C4331A-E2B4-43B6-3923-4A7B7D178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260" y="681037"/>
            <a:ext cx="8095585" cy="596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1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5FF09-8D23-C583-F065-D8C90B02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基本信息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1E6671-D98F-0C2A-8FC0-5D815902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30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55B08-5F5B-A7DC-BBEE-83C96A1C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8DDF251-E96F-8E60-25FF-AD2E2B2C6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67" y="1493167"/>
            <a:ext cx="7601632" cy="4424830"/>
          </a:xfrm>
        </p:spPr>
      </p:pic>
    </p:spTree>
    <p:extLst>
      <p:ext uri="{BB962C8B-B14F-4D97-AF65-F5344CB8AC3E}">
        <p14:creationId xmlns:p14="http://schemas.microsoft.com/office/powerpoint/2010/main" val="833511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12F9B8-A7BC-24ED-208B-A31E0BA3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重要机构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——CNACG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F059C5-4618-CBF1-2930-210295E90B30}"/>
              </a:ext>
            </a:extLst>
          </p:cNvPr>
          <p:cNvSpPr txBox="1"/>
          <p:nvPr/>
        </p:nvSpPr>
        <p:spPr>
          <a:xfrm>
            <a:off x="1016813" y="1690688"/>
            <a:ext cx="1024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dobe 宋体 Std L" panose="02020300000000000000" pitchFamily="18" charset="-122"/>
                <a:ea typeface="Adobe 宋体 Std L" panose="02020300000000000000" pitchFamily="18" charset="-122"/>
                <a:cs typeface="Times New Roman" panose="02020603050405020304" pitchFamily="18" charset="0"/>
              </a:rPr>
              <a:t>在以法国为代表的欧陆国家，政府对社会事务的强干预是社会治理领域（包括体育领域）的一个重要特点；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为了更好地管理联赛运行、约束球队行为，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LNH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成立了</a:t>
            </a:r>
            <a:r>
              <a:rPr lang="zh-CN" altLang="en-US" dirty="0">
                <a:solidFill>
                  <a:srgbClr val="333333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  <a:cs typeface="Times New Roman" panose="02020603050405020304" pitchFamily="18" charset="0"/>
              </a:rPr>
              <a:t>监管机构</a:t>
            </a:r>
            <a:r>
              <a:rPr lang="fr-FR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 Commission Nationale d’Aide et de Contrôle de Gestion (CNACG)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1F71D64-3B4D-3640-6E6B-F683A91EC6D1}"/>
              </a:ext>
            </a:extLst>
          </p:cNvPr>
          <p:cNvSpPr/>
          <p:nvPr/>
        </p:nvSpPr>
        <p:spPr>
          <a:xfrm>
            <a:off x="838200" y="4017216"/>
            <a:ext cx="1280160" cy="468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CNACG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76E2B82-4510-9597-AB69-C06FBF28FD9F}"/>
              </a:ext>
            </a:extLst>
          </p:cNvPr>
          <p:cNvSpPr/>
          <p:nvPr/>
        </p:nvSpPr>
        <p:spPr>
          <a:xfrm>
            <a:off x="2753563" y="3246120"/>
            <a:ext cx="2908401" cy="468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  <a:cs typeface="Times New Roman" panose="02020603050405020304" pitchFamily="18" charset="0"/>
              </a:rPr>
              <a:t>确保俱乐部发展可持续性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F7DEBCA-238F-0DC0-97A3-B356B25F8E16}"/>
              </a:ext>
            </a:extLst>
          </p:cNvPr>
          <p:cNvSpPr/>
          <p:nvPr/>
        </p:nvSpPr>
        <p:spPr>
          <a:xfrm>
            <a:off x="2753562" y="4017217"/>
            <a:ext cx="2908401" cy="468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  <a:cs typeface="Times New Roman" panose="02020603050405020304" pitchFamily="18" charset="0"/>
              </a:rPr>
              <a:t>保证竞赛公平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8E548FF3-69F4-6290-78EA-BE68F69B9322}"/>
              </a:ext>
            </a:extLst>
          </p:cNvPr>
          <p:cNvSpPr/>
          <p:nvPr/>
        </p:nvSpPr>
        <p:spPr>
          <a:xfrm>
            <a:off x="2753562" y="4838303"/>
            <a:ext cx="2908401" cy="468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Adobe 宋体 Std L" panose="02020300000000000000" pitchFamily="18" charset="-122"/>
                <a:ea typeface="Adobe 宋体 Std L" panose="02020300000000000000" pitchFamily="18" charset="-122"/>
                <a:cs typeface="Times New Roman" panose="02020603050405020304" pitchFamily="18" charset="0"/>
              </a:rPr>
              <a:t>监管俱乐部和赛事财务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05BE1D10-10C6-D022-3BC9-C4B883A8109F}"/>
              </a:ext>
            </a:extLst>
          </p:cNvPr>
          <p:cNvSpPr/>
          <p:nvPr/>
        </p:nvSpPr>
        <p:spPr>
          <a:xfrm>
            <a:off x="2242108" y="3301544"/>
            <a:ext cx="387706" cy="1906879"/>
          </a:xfrm>
          <a:prstGeom prst="leftBrace">
            <a:avLst>
              <a:gd name="adj1" fmla="val 474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1484F5-A90E-AA4E-68E4-ECAA5AB7D6A3}"/>
              </a:ext>
            </a:extLst>
          </p:cNvPr>
          <p:cNvSpPr txBox="1"/>
          <p:nvPr/>
        </p:nvSpPr>
        <p:spPr>
          <a:xfrm>
            <a:off x="6708038" y="3595061"/>
            <a:ext cx="41696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LNH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在章程中赋予了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CNACG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较大的管理权限，包括</a:t>
            </a:r>
            <a:r>
              <a:rPr lang="zh-CN" altLang="en-US" b="1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对各个俱乐部的经费预算进行审核批准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宣布不合规的工资单和交易行为无效力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，乃至</a:t>
            </a:r>
            <a:r>
              <a:rPr lang="zh-CN" altLang="en-US" b="1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暂停俱乐部参赛资格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4064501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12F9B8-A7BC-24ED-208B-A31E0BA3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预算限制与工资单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66CAB54-3A11-0182-3359-B7FE5142064D}"/>
              </a:ext>
            </a:extLst>
          </p:cNvPr>
          <p:cNvSpPr/>
          <p:nvPr/>
        </p:nvSpPr>
        <p:spPr>
          <a:xfrm>
            <a:off x="4308653" y="3705219"/>
            <a:ext cx="2209190" cy="782726"/>
          </a:xfrm>
          <a:prstGeom prst="roundRect">
            <a:avLst>
              <a:gd name="adj" fmla="val 10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工资单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(Masse 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salariale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)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B78DF8D-35EC-494A-B9A5-91CAAFC66231}"/>
              </a:ext>
            </a:extLst>
          </p:cNvPr>
          <p:cNvSpPr/>
          <p:nvPr/>
        </p:nvSpPr>
        <p:spPr>
          <a:xfrm>
            <a:off x="7789468" y="2886653"/>
            <a:ext cx="2209190" cy="861974"/>
          </a:xfrm>
          <a:prstGeom prst="roundRect">
            <a:avLst>
              <a:gd name="adj" fmla="val 10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LNH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工资单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(Masse 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salariale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LNH)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E3136F5-85B8-1C05-218F-E7E9C62C96EE}"/>
              </a:ext>
            </a:extLst>
          </p:cNvPr>
          <p:cNvSpPr/>
          <p:nvPr/>
        </p:nvSpPr>
        <p:spPr>
          <a:xfrm>
            <a:off x="7789468" y="4367880"/>
            <a:ext cx="2209190" cy="861974"/>
          </a:xfrm>
          <a:prstGeom prst="roundRect">
            <a:avLst>
              <a:gd name="adj" fmla="val 10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LNH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外工资单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(Masse 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salariale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hors LNH)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F8155A-4A3E-8EF6-6205-1A4A1BDD09FA}"/>
              </a:ext>
            </a:extLst>
          </p:cNvPr>
          <p:cNvSpPr txBox="1"/>
          <p:nvPr/>
        </p:nvSpPr>
        <p:spPr>
          <a:xfrm>
            <a:off x="1124407" y="1561090"/>
            <a:ext cx="9943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预算限制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(Budget)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和工资单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(Masse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Salariale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LNH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维护联盟内队伍竞争均衡的重要工具；在赛季开始前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个月，各俱乐部就需要向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CNACG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上报下个赛季的预算和工资单，并由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CNACG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核准通过；预算和工资单应基于上赛季的情况开出，升降幅度均受到比较严格的约束；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CNACG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在赛季中和赛季结束后会对预算执行情况进行严格审计，对违反者进行处罚。</a:t>
            </a:r>
            <a:endParaRPr lang="en-US" altLang="zh-CN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1D0BF67-E7C0-47C5-8C1C-CA3863522C63}"/>
              </a:ext>
            </a:extLst>
          </p:cNvPr>
          <p:cNvSpPr/>
          <p:nvPr/>
        </p:nvSpPr>
        <p:spPr>
          <a:xfrm>
            <a:off x="838200" y="4514184"/>
            <a:ext cx="2209190" cy="782726"/>
          </a:xfrm>
          <a:prstGeom prst="roundRect">
            <a:avLst>
              <a:gd name="adj" fmla="val 10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预算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(Budget)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E4C4898-032F-16BD-6AAC-9000F623763C}"/>
              </a:ext>
            </a:extLst>
          </p:cNvPr>
          <p:cNvSpPr/>
          <p:nvPr/>
        </p:nvSpPr>
        <p:spPr>
          <a:xfrm>
            <a:off x="4308653" y="5431745"/>
            <a:ext cx="2209190" cy="782726"/>
          </a:xfrm>
          <a:prstGeom prst="roundRect">
            <a:avLst>
              <a:gd name="adj" fmla="val 10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其他支出</a:t>
            </a:r>
            <a:endParaRPr lang="en-US" altLang="zh-CN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(Charges </a:t>
            </a:r>
            <a:r>
              <a:rPr lang="en-US" altLang="zh-CN" dirty="0" err="1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autres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)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8E43CEDF-7629-70B6-1EE7-2E04CFE6418A}"/>
              </a:ext>
            </a:extLst>
          </p:cNvPr>
          <p:cNvSpPr/>
          <p:nvPr/>
        </p:nvSpPr>
        <p:spPr>
          <a:xfrm>
            <a:off x="3558844" y="4018434"/>
            <a:ext cx="387706" cy="1906879"/>
          </a:xfrm>
          <a:prstGeom prst="leftBrace">
            <a:avLst>
              <a:gd name="adj1" fmla="val 474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大括号 10">
            <a:extLst>
              <a:ext uri="{FF2B5EF4-FFF2-40B4-BE49-F238E27FC236}">
                <a16:creationId xmlns:a16="http://schemas.microsoft.com/office/drawing/2014/main" id="{7066434C-7D3D-6289-D06E-0C95898BF4D0}"/>
              </a:ext>
            </a:extLst>
          </p:cNvPr>
          <p:cNvSpPr/>
          <p:nvPr/>
        </p:nvSpPr>
        <p:spPr>
          <a:xfrm>
            <a:off x="6959802" y="3143142"/>
            <a:ext cx="387706" cy="1906879"/>
          </a:xfrm>
          <a:prstGeom prst="leftBrace">
            <a:avLst>
              <a:gd name="adj1" fmla="val 4742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6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12F9B8-A7BC-24ED-208B-A31E0BA3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收入分享机制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6941E6-E62B-B629-6081-166ACBC90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065" y="2830982"/>
            <a:ext cx="5880187" cy="38099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515AD5-3CB9-EB1D-6949-8E78E155C099}"/>
              </a:ext>
            </a:extLst>
          </p:cNvPr>
          <p:cNvSpPr txBox="1"/>
          <p:nvPr/>
        </p:nvSpPr>
        <p:spPr>
          <a:xfrm>
            <a:off x="1468526" y="1484306"/>
            <a:ext cx="95627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和许多职业联赛一样，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LNH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也建立起了一套收入分享机制，分享的收入由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部分组成，一部分是赛事的直播版权收入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(Droits TV)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，另一部分是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LNH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的整体营销收入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(Droits Marketing)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。前者由各支队伍的固定份额和根据比赛排名的浮动份额组成，后者则在所有队伍间进行平均分配。</a:t>
            </a:r>
            <a:endParaRPr lang="en-US" altLang="zh-CN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478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5FF09-8D23-C583-F065-D8C90B02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联赛特点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1E6671-D98F-0C2A-8FC0-5D815902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683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12F9B8-A7BC-24ED-208B-A31E0BA3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队伍实力出众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FDBBBD-75EB-F115-D3F2-C0DCB2287B35}"/>
              </a:ext>
            </a:extLst>
          </p:cNvPr>
          <p:cNvSpPr txBox="1"/>
          <p:nvPr/>
        </p:nvSpPr>
        <p:spPr>
          <a:xfrm>
            <a:off x="1185333" y="1775524"/>
            <a:ext cx="960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历年来，从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LNH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打进欧洲手球联盟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(European Handball Federation, EHF)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的法国俱乐部往往能够取得在欧冠和欧联赛中取得不俗的战绩：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A26E83-B2AF-5AD7-8213-5258FDD8BCFC}"/>
              </a:ext>
            </a:extLst>
          </p:cNvPr>
          <p:cNvSpPr txBox="1"/>
          <p:nvPr/>
        </p:nvSpPr>
        <p:spPr>
          <a:xfrm>
            <a:off x="1291166" y="2835009"/>
            <a:ext cx="9609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老牌球队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Montpellier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曾经在欧冠中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次折桂，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PSG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Nante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等球队也是欧冠和欧联赛四强的常客。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A4342B-7711-F3AB-09AA-42AD86ACC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06" y="3566176"/>
            <a:ext cx="4379691" cy="24761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2D7933-13B5-E9C1-7FA9-BA245128F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8" y="3531743"/>
            <a:ext cx="4500351" cy="260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3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212F9B8-A7BC-24ED-208B-A31E0BA3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国际化水平高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1D3D755E-68E8-DB17-E47D-76D367B0F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3349807"/>
            <a:ext cx="5518434" cy="303545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BD77D6-49B5-D240-2ADA-CB732DD7C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46" y="3377401"/>
            <a:ext cx="4280120" cy="28512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8E130E-483B-C29A-8EED-37A75CDAE758}"/>
              </a:ext>
            </a:extLst>
          </p:cNvPr>
          <p:cNvSpPr txBox="1"/>
          <p:nvPr/>
        </p:nvSpPr>
        <p:spPr>
          <a:xfrm>
            <a:off x="1185333" y="1775524"/>
            <a:ext cx="9609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        LNH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吸引了一大批来自欧洲其他国家（以及法籍非裔）的高水平手球运动员，在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2020-2021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赛季，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LIDL Ligue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中有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44%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的国际球员，而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Pro Ligue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中也有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25%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的国际球员。</a:t>
            </a:r>
          </a:p>
        </p:txBody>
      </p:sp>
    </p:spTree>
    <p:extLst>
      <p:ext uri="{BB962C8B-B14F-4D97-AF65-F5344CB8AC3E}">
        <p14:creationId xmlns:p14="http://schemas.microsoft.com/office/powerpoint/2010/main" val="995907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5FF09-8D23-C583-F065-D8C90B02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主要问题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1E6671-D98F-0C2A-8FC0-5D815902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685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FC04F3F-0FBF-28C8-201F-6292857AE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44" y="1116051"/>
            <a:ext cx="8276117" cy="5342964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BD56BB-9966-15DA-2B0A-20B4F6A7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总体营收情况欠佳</a:t>
            </a:r>
          </a:p>
        </p:txBody>
      </p:sp>
    </p:spTree>
    <p:extLst>
      <p:ext uri="{BB962C8B-B14F-4D97-AF65-F5344CB8AC3E}">
        <p14:creationId xmlns:p14="http://schemas.microsoft.com/office/powerpoint/2010/main" val="3445069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AD3EA-EC8C-33D8-C405-87249434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3FB9F77-0154-8BFC-4AF0-9E9283A31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29" y="1365778"/>
            <a:ext cx="8297742" cy="5131029"/>
          </a:xfrm>
        </p:spPr>
      </p:pic>
    </p:spTree>
    <p:extLst>
      <p:ext uri="{BB962C8B-B14F-4D97-AF65-F5344CB8AC3E}">
        <p14:creationId xmlns:p14="http://schemas.microsoft.com/office/powerpoint/2010/main" val="320408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9FB71C-202A-0954-BCD9-8BF4781B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手球</a:t>
            </a:r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——</a:t>
            </a:r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手掷的足球？</a:t>
            </a:r>
          </a:p>
        </p:txBody>
      </p:sp>
      <p:pic>
        <p:nvPicPr>
          <p:cNvPr id="2" name="手球视频">
            <a:hlinkClick r:id="" action="ppaction://media"/>
            <a:extLst>
              <a:ext uri="{FF2B5EF4-FFF2-40B4-BE49-F238E27FC236}">
                <a16:creationId xmlns:a16="http://schemas.microsoft.com/office/drawing/2014/main" id="{B93D9E67-A32A-D517-6682-ACFAE44810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7759" y="1503636"/>
            <a:ext cx="2843061" cy="5053717"/>
          </a:xfrm>
        </p:spPr>
      </p:pic>
    </p:spTree>
    <p:extLst>
      <p:ext uri="{BB962C8B-B14F-4D97-AF65-F5344CB8AC3E}">
        <p14:creationId xmlns:p14="http://schemas.microsoft.com/office/powerpoint/2010/main" val="15252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6005E-E738-3730-EBE5-B949EED6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自生能力逐渐下降</a:t>
            </a:r>
          </a:p>
        </p:txBody>
      </p:sp>
      <p:pic>
        <p:nvPicPr>
          <p:cNvPr id="4" name="内容占位符 7">
            <a:extLst>
              <a:ext uri="{FF2B5EF4-FFF2-40B4-BE49-F238E27FC236}">
                <a16:creationId xmlns:a16="http://schemas.microsoft.com/office/drawing/2014/main" id="{FFF8F900-2DEB-589D-5307-FB635C109A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82"/>
          <a:stretch/>
        </p:blipFill>
        <p:spPr>
          <a:xfrm>
            <a:off x="2188133" y="1779461"/>
            <a:ext cx="7672757" cy="27653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4C7790-982A-5AF5-8FA2-2D3BBEDDA5A4}"/>
              </a:ext>
            </a:extLst>
          </p:cNvPr>
          <p:cNvSpPr txBox="1"/>
          <p:nvPr/>
        </p:nvSpPr>
        <p:spPr>
          <a:xfrm>
            <a:off x="2318143" y="4849978"/>
            <a:ext cx="7555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       CNACG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年报显示，受到新冠肺炎疫情冲击，比赛收入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Recettes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Matchs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在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2020/2021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赛季大幅跳水；同时，来自赞助商的支持（</a:t>
            </a:r>
            <a:r>
              <a:rPr lang="en-US" altLang="zh-CN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Partenariats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）相较于疫情前也出现了显著的下降。整个联盟球队的生存（尤其是第二级别的</a:t>
            </a:r>
            <a:r>
              <a:rPr lang="en-US" altLang="zh-CN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Proligue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球队）更为依赖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Subventions Exploitation.</a:t>
            </a:r>
            <a:endParaRPr lang="zh-CN" altLang="en-US" dirty="0">
              <a:latin typeface="Times New Roman" panose="02020603050405020304" pitchFamily="18" charset="0"/>
              <a:ea typeface="Adobe 宋体 Std L" panose="020203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1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4FD77-F7E5-A145-7CBD-20DD08E0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825BD-5215-AF20-8AA7-99D0A564E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        近年来，越来越多俱乐部更加依赖公共补助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(subventions </a:t>
            </a:r>
            <a:r>
              <a:rPr lang="en-US" altLang="zh-CN" sz="1800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publiques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)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维持球队的运营。除了巴黎圣日尔曼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(PSG)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以外，其他所有俱乐部的公共补助均超过了其总预算的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20%——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当然，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PSG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的很大一部分球队营收也来自于“大巴黎”的转移支付。传统强队</a:t>
            </a:r>
            <a:r>
              <a:rPr lang="en-US" altLang="zh-CN" sz="1800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Montepellier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2021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年的公共补助达到了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335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万欧元。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LIDL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中有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5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支球队的公共补助占总预算过半，</a:t>
            </a:r>
            <a:r>
              <a:rPr lang="en-US" altLang="zh-CN" sz="1800" dirty="0" err="1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Proligue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中则有</a:t>
            </a:r>
            <a:r>
              <a:rPr lang="en-US" altLang="zh-CN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6</a:t>
            </a:r>
            <a:r>
              <a:rPr lang="zh-CN" altLang="en-US" sz="1800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支球队面临同样的情况。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995400-D1E1-AC4E-F4D2-76272068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98" y="3262579"/>
            <a:ext cx="4837963" cy="3376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A60A41-EFFB-1513-7230-DDB66DC65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97" y="3336834"/>
            <a:ext cx="4559534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79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5FF09-8D23-C583-F065-D8C90B02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下步研究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1E6671-D98F-0C2A-8FC0-5D815902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458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AD3EA-EC8C-33D8-C405-87249434B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An Elephant in A Room?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F2091A1-8272-E587-D6F5-F82A3D7CC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相较于其他传统球队，</a:t>
            </a:r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QSI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加持下的巴黎圣日尔曼俱乐部更像是一个外来的“闯入者”；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事实上，</a:t>
            </a:r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PSG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带有“金元手球”色彩的突然崛起对</a:t>
            </a:r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LNH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的联赛生态不可避免地带来了较大的冲击；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在这样的冲击下，各队会如何作出回应，以实现自己“利润最大化”或者“战绩最大化”的目标？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sz="2400" b="1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个案研究的方法</a:t>
            </a:r>
          </a:p>
        </p:txBody>
      </p:sp>
    </p:spTree>
    <p:extLst>
      <p:ext uri="{BB962C8B-B14F-4D97-AF65-F5344CB8AC3E}">
        <p14:creationId xmlns:p14="http://schemas.microsoft.com/office/powerpoint/2010/main" val="368492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9FB71C-202A-0954-BCD9-8BF4781B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手球基本规则</a:t>
            </a:r>
            <a:endParaRPr lang="zh-CN" altLang="en-US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24CF71B-4D70-3DF8-13A4-8D957E2EC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比赛时间：上下半场各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30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分钟，中场休息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10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分钟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——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加时赛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5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分钟（最多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轮）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——7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米球罚掷（点球大战）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人员规定：场上队员不超过</a:t>
            </a:r>
            <a:r>
              <a:rPr lang="en-US" altLang="zh-CN" dirty="0">
                <a:solidFill>
                  <a:srgbClr val="FF0000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7</a:t>
            </a:r>
            <a:r>
              <a:rPr lang="zh-CN" altLang="en-US" dirty="0">
                <a:solidFill>
                  <a:srgbClr val="FF0000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人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，且必须有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名守门员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得分方式：进攻方球员在</a:t>
            </a:r>
            <a:r>
              <a:rPr lang="zh-CN" altLang="en-US" dirty="0">
                <a:solidFill>
                  <a:srgbClr val="FF0000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球门区外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将球攻入球门，则获得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分（在中国手球联赛中，快攻和远射为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1.5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分）</a:t>
            </a:r>
          </a:p>
        </p:txBody>
      </p:sp>
    </p:spTree>
    <p:extLst>
      <p:ext uri="{BB962C8B-B14F-4D97-AF65-F5344CB8AC3E}">
        <p14:creationId xmlns:p14="http://schemas.microsoft.com/office/powerpoint/2010/main" val="412655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9FB71C-202A-0954-BCD9-8BF4781B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手球的项目格局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01BF4252-E90F-F968-D6D5-69F7F8A16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13" y="1790471"/>
            <a:ext cx="4267686" cy="427753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4ADFAE-33D0-E9B7-40E1-78B8963C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799" y="1806854"/>
            <a:ext cx="4993917" cy="42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0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9FB71C-202A-0954-BCD9-8BF4781B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手球的项目格局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316636-D7B6-1CEA-3A86-2863688FB8A6}"/>
              </a:ext>
            </a:extLst>
          </p:cNvPr>
          <p:cNvSpPr txBox="1"/>
          <p:nvPr/>
        </p:nvSpPr>
        <p:spPr>
          <a:xfrm>
            <a:off x="929030" y="1800416"/>
            <a:ext cx="1008034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手球运动在全球的发展并不平衡，总体呈现出“</a:t>
            </a:r>
            <a:r>
              <a:rPr lang="zh-CN" altLang="en-US" sz="2400" dirty="0">
                <a:solidFill>
                  <a:srgbClr val="FF0000"/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欧洲一家独大”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的特点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在欧洲范围内，西欧、北欧国家的竞技水平最高，主要代表是法国、丹麦、挪威等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法国是男子手球的领头羊，在</a:t>
            </a:r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2021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年东京奥运会上，更是历史性地在同一届奥运会中包揽男女手球金牌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韩国在女子手球、苏联</a:t>
            </a:r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/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俄罗斯在男女手球上均曾有不俗战绩，但近年来实力已经不及巅峰时期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中国女手曾在</a:t>
            </a:r>
            <a:r>
              <a:rPr lang="en-US" altLang="zh-CN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1984</a:t>
            </a:r>
            <a:r>
              <a:rPr lang="zh-CN" altLang="en-US" sz="2400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年洛杉矶奥运会上获得过铜牌，但近年来由于群众基础薄弱、后备人才青黄不接，实力下降严重，正处于重新爬坡阶段</a:t>
            </a: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688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075FF09-8D23-C583-F065-D8C90B02E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联赛结构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1E6671-D98F-0C2A-8FC0-5D815902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52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38726-0AE6-6D8B-2F99-EB6A8C67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发展历程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BAECC327-5996-555E-72B9-9CF3E926C93C}"/>
              </a:ext>
            </a:extLst>
          </p:cNvPr>
          <p:cNvSpPr/>
          <p:nvPr/>
        </p:nvSpPr>
        <p:spPr>
          <a:xfrm>
            <a:off x="838200" y="3429000"/>
            <a:ext cx="10961218" cy="51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E167755-95F4-56A1-A9C9-5CD664852AC1}"/>
              </a:ext>
            </a:extLst>
          </p:cNvPr>
          <p:cNvSpPr/>
          <p:nvPr/>
        </p:nvSpPr>
        <p:spPr>
          <a:xfrm>
            <a:off x="1375258" y="3429000"/>
            <a:ext cx="548640" cy="513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F49176-E7D6-FC57-7313-DDA02FF6BB90}"/>
              </a:ext>
            </a:extLst>
          </p:cNvPr>
          <p:cNvSpPr txBox="1"/>
          <p:nvPr/>
        </p:nvSpPr>
        <p:spPr>
          <a:xfrm>
            <a:off x="171908" y="4035525"/>
            <a:ext cx="3068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1941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年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法国手球联合会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(</a:t>
            </a:r>
            <a:r>
              <a:rPr lang="fr-FR" altLang="zh-CN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Fédération Française de Handball</a:t>
            </a:r>
            <a:r>
              <a:rPr lang="fr-FR" altLang="zh-CN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) (</a:t>
            </a:r>
            <a:r>
              <a:rPr lang="fr-FR" altLang="zh-CN" b="1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FFHB</a:t>
            </a:r>
            <a:r>
              <a:rPr lang="fr-FR" altLang="zh-CN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)</a:t>
            </a:r>
            <a:r>
              <a:rPr lang="zh-CN" altLang="en-US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成立</a:t>
            </a:r>
            <a:endParaRPr lang="zh-CN" altLang="en-US" dirty="0">
              <a:latin typeface="Times New Roman" panose="02020603050405020304" pitchFamily="18" charset="0"/>
              <a:ea typeface="Adobe 宋体 Std L" panose="020203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0313064-D76C-1944-8177-628346562A1A}"/>
              </a:ext>
            </a:extLst>
          </p:cNvPr>
          <p:cNvSpPr/>
          <p:nvPr/>
        </p:nvSpPr>
        <p:spPr>
          <a:xfrm>
            <a:off x="3649066" y="3429000"/>
            <a:ext cx="548640" cy="513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E04875-EA7D-C7D4-0480-77B423E76B3A}"/>
              </a:ext>
            </a:extLst>
          </p:cNvPr>
          <p:cNvSpPr txBox="1"/>
          <p:nvPr/>
        </p:nvSpPr>
        <p:spPr>
          <a:xfrm>
            <a:off x="2460346" y="2136039"/>
            <a:ext cx="2923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1952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年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法国男子手球一级联赛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(Division I)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和二级联赛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(Division II)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打响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BFACA64-181D-2370-7EC0-A13C5979B6AE}"/>
              </a:ext>
            </a:extLst>
          </p:cNvPr>
          <p:cNvSpPr/>
          <p:nvPr/>
        </p:nvSpPr>
        <p:spPr>
          <a:xfrm>
            <a:off x="8907476" y="3428999"/>
            <a:ext cx="548640" cy="5138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C211B7-DE2C-F15B-AE4B-35A336ED4FE1}"/>
              </a:ext>
            </a:extLst>
          </p:cNvPr>
          <p:cNvSpPr txBox="1"/>
          <p:nvPr/>
        </p:nvSpPr>
        <p:spPr>
          <a:xfrm>
            <a:off x="7719975" y="4108677"/>
            <a:ext cx="2923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2004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年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随着手球运动在法国的不断普及和商业化运营的发展，国家手球联赛</a:t>
            </a:r>
            <a:r>
              <a:rPr lang="en-US" altLang="zh-CN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(LNH)</a:t>
            </a:r>
            <a:r>
              <a:rPr lang="zh-CN" altLang="en-US" dirty="0">
                <a:latin typeface="Times New Roman" panose="02020603050405020304" pitchFamily="18" charset="0"/>
                <a:ea typeface="Adobe 宋体 Std L" panose="02020300000000000000" pitchFamily="18" charset="-122"/>
                <a:cs typeface="Times New Roman" panose="02020603050405020304" pitchFamily="18" charset="0"/>
              </a:rPr>
              <a:t>宣告成立，主管男子手球一级和二级联赛。</a:t>
            </a:r>
            <a:endParaRPr lang="en-US" altLang="zh-CN" dirty="0">
              <a:latin typeface="Times New Roman" panose="02020603050405020304" pitchFamily="18" charset="0"/>
              <a:ea typeface="Adobe 宋体 Std L" panose="020203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1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C7D73E-CD51-8108-D03C-F2D74D3E24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14" y="2409407"/>
            <a:ext cx="1522463" cy="263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e la Proligue">
            <a:extLst>
              <a:ext uri="{FF2B5EF4-FFF2-40B4-BE49-F238E27FC236}">
                <a16:creationId xmlns:a16="http://schemas.microsoft.com/office/drawing/2014/main" id="{95C997D3-2E22-2A8B-B3AA-798AFE726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984" y="2409408"/>
            <a:ext cx="1525929" cy="263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illustrative de l’article Ligue nationale de handball">
            <a:extLst>
              <a:ext uri="{FF2B5EF4-FFF2-40B4-BE49-F238E27FC236}">
                <a16:creationId xmlns:a16="http://schemas.microsoft.com/office/drawing/2014/main" id="{C3C2CF3A-A8B9-201D-D6D7-C6C381AAD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66" y="600495"/>
            <a:ext cx="1473247" cy="16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0FBCFB-477A-C666-F506-60B497414F6A}"/>
              </a:ext>
            </a:extLst>
          </p:cNvPr>
          <p:cNvSpPr txBox="1"/>
          <p:nvPr/>
        </p:nvSpPr>
        <p:spPr>
          <a:xfrm>
            <a:off x="4780832" y="5303520"/>
            <a:ext cx="180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16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个俱乐部（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2019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年前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14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个）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双循环赛制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D8CB38-D5A3-16D8-CBCE-779B790FC37C}"/>
              </a:ext>
            </a:extLst>
          </p:cNvPr>
          <p:cNvSpPr txBox="1"/>
          <p:nvPr/>
        </p:nvSpPr>
        <p:spPr>
          <a:xfrm>
            <a:off x="8277520" y="5391302"/>
            <a:ext cx="180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16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个俱乐部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双循环赛制</a:t>
            </a:r>
            <a:endParaRPr lang="en-US" altLang="zh-CN" dirty="0"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F2B4593-D9D5-B511-C07F-DCBDBE48044B}"/>
              </a:ext>
            </a:extLst>
          </p:cNvPr>
          <p:cNvCxnSpPr/>
          <p:nvPr/>
        </p:nvCxnSpPr>
        <p:spPr>
          <a:xfrm flipH="1">
            <a:off x="6398877" y="3182112"/>
            <a:ext cx="20191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FBABAA7-A51D-E276-D321-9DC9C6AA0652}"/>
              </a:ext>
            </a:extLst>
          </p:cNvPr>
          <p:cNvCxnSpPr>
            <a:cxnSpLocks/>
          </p:cNvCxnSpPr>
          <p:nvPr/>
        </p:nvCxnSpPr>
        <p:spPr>
          <a:xfrm>
            <a:off x="6398877" y="4242816"/>
            <a:ext cx="20191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019A2048-1E5F-A47E-7EA6-40CD6791C9C7}"/>
              </a:ext>
            </a:extLst>
          </p:cNvPr>
          <p:cNvSpPr txBox="1"/>
          <p:nvPr/>
        </p:nvSpPr>
        <p:spPr>
          <a:xfrm>
            <a:off x="6883603" y="2691994"/>
            <a:ext cx="108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前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CCBD326-8974-065B-EBBA-7182ECC16682}"/>
              </a:ext>
            </a:extLst>
          </p:cNvPr>
          <p:cNvSpPr txBox="1"/>
          <p:nvPr/>
        </p:nvSpPr>
        <p:spPr>
          <a:xfrm>
            <a:off x="6879868" y="4368084"/>
            <a:ext cx="108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后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名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948C8A3-52BB-5C4A-219F-21C9C9B8C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23" y="960119"/>
            <a:ext cx="1285492" cy="181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AA5858-EFC5-9BE9-4F2D-68F837ED5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5" y="4769372"/>
            <a:ext cx="25717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7E9AB95-51AD-49D3-3E93-AEAD194FCC7B}"/>
              </a:ext>
            </a:extLst>
          </p:cNvPr>
          <p:cNvCxnSpPr>
            <a:stCxn id="1026" idx="1"/>
            <a:endCxn id="14" idx="3"/>
          </p:cNvCxnSpPr>
          <p:nvPr/>
        </p:nvCxnSpPr>
        <p:spPr>
          <a:xfrm flipH="1" flipV="1">
            <a:off x="3081515" y="1868119"/>
            <a:ext cx="1794899" cy="1857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27FC391-4681-DF06-F51B-92DFF8BE18A7}"/>
              </a:ext>
            </a:extLst>
          </p:cNvPr>
          <p:cNvCxnSpPr>
            <a:cxnSpLocks/>
          </p:cNvCxnSpPr>
          <p:nvPr/>
        </p:nvCxnSpPr>
        <p:spPr>
          <a:xfrm flipH="1">
            <a:off x="3102956" y="3728400"/>
            <a:ext cx="1794899" cy="1662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0F8932F-77A6-1434-76A9-3E6F457E1010}"/>
              </a:ext>
            </a:extLst>
          </p:cNvPr>
          <p:cNvSpPr txBox="1"/>
          <p:nvPr/>
        </p:nvSpPr>
        <p:spPr>
          <a:xfrm rot="2719060">
            <a:off x="3566031" y="2224741"/>
            <a:ext cx="108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前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名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55776A-3E67-B3F9-D70C-62E160C1C5B2}"/>
              </a:ext>
            </a:extLst>
          </p:cNvPr>
          <p:cNvSpPr txBox="1"/>
          <p:nvPr/>
        </p:nvSpPr>
        <p:spPr>
          <a:xfrm rot="19127456">
            <a:off x="3643085" y="4732784"/>
            <a:ext cx="108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3-5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名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CD01AC-A6CA-F927-9EB9-8A0BF768CE64}"/>
              </a:ext>
            </a:extLst>
          </p:cNvPr>
          <p:cNvSpPr/>
          <p:nvPr/>
        </p:nvSpPr>
        <p:spPr>
          <a:xfrm>
            <a:off x="4542739" y="1667866"/>
            <a:ext cx="5691226" cy="4535424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4E348B40-5537-8F0E-7E72-8279C4C5DC73}"/>
              </a:ext>
            </a:extLst>
          </p:cNvPr>
          <p:cNvSpPr/>
          <p:nvPr/>
        </p:nvSpPr>
        <p:spPr>
          <a:xfrm>
            <a:off x="10732137" y="3247948"/>
            <a:ext cx="1170432" cy="8449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National 1</a:t>
            </a:r>
            <a:r>
              <a:rPr lang="en-US" altLang="zh-CN" baseline="300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er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0DE9251-D0C1-7C3F-487B-E5E71E22C1F9}"/>
              </a:ext>
            </a:extLst>
          </p:cNvPr>
          <p:cNvCxnSpPr>
            <a:cxnSpLocks/>
          </p:cNvCxnSpPr>
          <p:nvPr/>
        </p:nvCxnSpPr>
        <p:spPr>
          <a:xfrm flipH="1">
            <a:off x="9919006" y="3518611"/>
            <a:ext cx="7666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1AEA5F0-68BF-E4EE-E8CC-E0F5304EEE26}"/>
              </a:ext>
            </a:extLst>
          </p:cNvPr>
          <p:cNvCxnSpPr>
            <a:cxnSpLocks/>
          </p:cNvCxnSpPr>
          <p:nvPr/>
        </p:nvCxnSpPr>
        <p:spPr>
          <a:xfrm>
            <a:off x="9965447" y="3960047"/>
            <a:ext cx="7666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E08BC30-8DF7-5266-3699-07613C6E9153}"/>
              </a:ext>
            </a:extLst>
          </p:cNvPr>
          <p:cNvSpPr txBox="1"/>
          <p:nvPr/>
        </p:nvSpPr>
        <p:spPr>
          <a:xfrm>
            <a:off x="9739081" y="3139264"/>
            <a:ext cx="108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前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59B3C6-586A-6820-6B18-3549614F2685}"/>
              </a:ext>
            </a:extLst>
          </p:cNvPr>
          <p:cNvSpPr txBox="1"/>
          <p:nvPr/>
        </p:nvSpPr>
        <p:spPr>
          <a:xfrm>
            <a:off x="9761026" y="3970063"/>
            <a:ext cx="108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后</a:t>
            </a:r>
            <a:r>
              <a:rPr lang="en-US" altLang="zh-CN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</a:t>
            </a:r>
            <a:r>
              <a:rPr lang="zh-CN" altLang="en-US" dirty="0">
                <a:latin typeface="Adobe 宋体 Std L" panose="02020300000000000000" pitchFamily="18" charset="-122"/>
                <a:ea typeface="Adobe 宋体 Std L" panose="02020300000000000000" pitchFamily="18" charset="-122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3559370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1726</TotalTime>
  <Words>1308</Words>
  <Application>Microsoft Office PowerPoint</Application>
  <PresentationFormat>宽屏</PresentationFormat>
  <Paragraphs>111</Paragraphs>
  <Slides>33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Adobe 黑体 Std R</vt:lpstr>
      <vt:lpstr>Adobe 宋体 Std L</vt:lpstr>
      <vt:lpstr>等线</vt:lpstr>
      <vt:lpstr>等线 Light</vt:lpstr>
      <vt:lpstr>Arial</vt:lpstr>
      <vt:lpstr>Times New Roman</vt:lpstr>
      <vt:lpstr>Office 主题​​</vt:lpstr>
      <vt:lpstr>法国国家手球联赛 (Ligue Nationale de Handball, LNH)</vt:lpstr>
      <vt:lpstr>基本信息</vt:lpstr>
      <vt:lpstr>手球——手掷的足球？</vt:lpstr>
      <vt:lpstr>手球基本规则</vt:lpstr>
      <vt:lpstr>手球的项目格局</vt:lpstr>
      <vt:lpstr>手球的项目格局</vt:lpstr>
      <vt:lpstr>联赛结构</vt:lpstr>
      <vt:lpstr>发展历程</vt:lpstr>
      <vt:lpstr>PowerPoint 演示文稿</vt:lpstr>
      <vt:lpstr>球队分布</vt:lpstr>
      <vt:lpstr>典型球队</vt:lpstr>
      <vt:lpstr>传统豪强VS金元新贵</vt:lpstr>
      <vt:lpstr>PowerPoint 演示文稿</vt:lpstr>
      <vt:lpstr>PowerPoint 演示文稿</vt:lpstr>
      <vt:lpstr>PowerPoint 演示文稿</vt:lpstr>
      <vt:lpstr>竞争均衡与治理</vt:lpstr>
      <vt:lpstr>竞争格局——“一超”与“多强”</vt:lpstr>
      <vt:lpstr>竞争格局——“一超”与“多强”</vt:lpstr>
      <vt:lpstr>PowerPoint 演示文稿</vt:lpstr>
      <vt:lpstr>PowerPoint 演示文稿</vt:lpstr>
      <vt:lpstr>重要机构——CNACG</vt:lpstr>
      <vt:lpstr>预算限制与工资单</vt:lpstr>
      <vt:lpstr>收入分享机制</vt:lpstr>
      <vt:lpstr>联赛特点</vt:lpstr>
      <vt:lpstr>队伍实力出众</vt:lpstr>
      <vt:lpstr>国际化水平高</vt:lpstr>
      <vt:lpstr>主要问题</vt:lpstr>
      <vt:lpstr>总体营收情况欠佳</vt:lpstr>
      <vt:lpstr>PowerPoint 演示文稿</vt:lpstr>
      <vt:lpstr>自生能力逐渐下降</vt:lpstr>
      <vt:lpstr>PowerPoint 演示文稿</vt:lpstr>
      <vt:lpstr>下步研究</vt:lpstr>
      <vt:lpstr>An Elephant in A Room?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法国手球联赛 (League National de Handball, LNH)</dc:title>
  <dc:creator>Hu Yizhe</dc:creator>
  <cp:lastModifiedBy>Hu Yizhe</cp:lastModifiedBy>
  <cp:revision>56</cp:revision>
  <dcterms:created xsi:type="dcterms:W3CDTF">2023-04-07T02:50:27Z</dcterms:created>
  <dcterms:modified xsi:type="dcterms:W3CDTF">2023-04-18T02:50:05Z</dcterms:modified>
</cp:coreProperties>
</file>